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86" r:id="rId9"/>
    <p:sldId id="282" r:id="rId10"/>
    <p:sldId id="287" r:id="rId11"/>
    <p:sldId id="271" r:id="rId12"/>
    <p:sldId id="288" r:id="rId13"/>
    <p:sldId id="284" r:id="rId14"/>
    <p:sldId id="289" r:id="rId15"/>
    <p:sldId id="285" r:id="rId16"/>
    <p:sldId id="291" r:id="rId17"/>
    <p:sldId id="290" r:id="rId18"/>
    <p:sldId id="292" r:id="rId19"/>
    <p:sldId id="294" r:id="rId20"/>
    <p:sldId id="295" r:id="rId21"/>
    <p:sldId id="296" r:id="rId22"/>
    <p:sldId id="297" r:id="rId23"/>
    <p:sldId id="280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75" autoAdjust="0"/>
    <p:restoredTop sz="94660"/>
  </p:normalViewPr>
  <p:slideViewPr>
    <p:cSldViewPr>
      <p:cViewPr>
        <p:scale>
          <a:sx n="65" d="100"/>
          <a:sy n="65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68F49-EBE7-4D0E-A9E0-B27448B8F082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619FD-627F-48D8-B10A-53CCD7E65F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000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mtClean="0">
                <a:latin typeface="Arial" pitchFamily="34" charset="0"/>
              </a:rPr>
              <a:t>La rénovation de la série STMG est aussi une garantie de meilleure réussite à l’IUT. Le bagage accru en culture générale et dans les matières technologiques doit permettre aux élèves d’accéder plus largement aux IUT et d’y mener à bien des études supérieures. Un élève qui obtient 14 de moyenne au bac (mention bien) est admis de plein droit dans l’IUT de son choix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mtClean="0">
                <a:latin typeface="Arial" pitchFamily="34" charset="0"/>
              </a:rPr>
              <a:t>La rénovation de la série STMG est aussi une garantie de meilleure réussite à l’IUT. Le bagage accru en culture générale et dans les matières technologiques doit permettre aux élèves d’accéder plus largement aux IUT et d’y mener à bien des études supérieures. Un élève qui obtient 14 de moyenne au bac (mention bien) est admis de plein droit dans l’IUT de son choix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978A3DD-0223-452C-BED9-84062CB0B705}" type="datetimeFigureOut">
              <a:rPr lang="fr-FR" smtClean="0"/>
              <a:pPr/>
              <a:t>12/05/2016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AB82F6-518E-4B5B-B756-0653636E9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r"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306687"/>
          </a:xfrm>
        </p:spPr>
        <p:txBody>
          <a:bodyPr>
            <a:noAutofit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Spécialité : RESSOURCES HUMAINES ET </a:t>
            </a:r>
            <a:r>
              <a:rPr lang="fr-FR" b="1" dirty="0" smtClean="0"/>
              <a:t>COMMUNICATION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6400800" cy="936104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Sciences de Gestion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4720267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1863784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répondre à ses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besoins de travail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en trouvant les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compétences nécessaires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fr-FR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005" y="620688"/>
            <a:ext cx="5062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Compétences/Potentiel  </a:t>
            </a:r>
            <a:endParaRPr lang="fr-FR" sz="2800" dirty="0"/>
          </a:p>
        </p:txBody>
      </p:sp>
      <p:sp>
        <p:nvSpPr>
          <p:cNvPr id="2" name="Rectangle 1"/>
          <p:cNvSpPr/>
          <p:nvPr/>
        </p:nvSpPr>
        <p:spPr>
          <a:xfrm>
            <a:off x="231122" y="1372126"/>
            <a:ext cx="6504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Arial" pitchFamily="34" charset="0"/>
                <a:cs typeface="Arial" pitchFamily="34" charset="0"/>
              </a:rPr>
              <a:t>L’organisation est confrontée à une </a:t>
            </a:r>
            <a:r>
              <a:rPr lang="fr-FR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double exigence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3140968"/>
            <a:ext cx="8643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Arial" pitchFamily="34" charset="0"/>
                <a:cs typeface="Arial" pitchFamily="34" charset="0"/>
              </a:rPr>
              <a:t>Des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tensions</a:t>
            </a:r>
            <a:r>
              <a:rPr lang="fr-F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peuvent ainsi apparaitre entre les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aspirations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individuelles</a:t>
            </a:r>
          </a:p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les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intérêts de l’organisation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20072" y="1909281"/>
            <a:ext cx="3754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tenir compte de 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l'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aspiration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chacun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à pouvoir développer son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potentiel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2547" y="219527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mais </a:t>
            </a:r>
            <a:r>
              <a:rPr lang="fr-F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aussi… </a:t>
            </a:r>
            <a:endParaRPr lang="fr-FR" sz="20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294" y="4216732"/>
            <a:ext cx="863217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gestion des compétences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s’inscrit  dans </a:t>
            </a:r>
            <a:r>
              <a:rPr lang="fr-FR" dirty="0">
                <a:latin typeface="Arial" pitchFamily="34" charset="0"/>
                <a:cs typeface="Arial" pitchFamily="34" charset="0"/>
              </a:rPr>
              <a:t>les 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parcours des individus </a:t>
            </a:r>
            <a:r>
              <a:rPr lang="fr-FR" dirty="0">
                <a:latin typeface="Arial" pitchFamily="34" charset="0"/>
                <a:cs typeface="Arial" pitchFamily="34" charset="0"/>
              </a:rPr>
              <a:t>avec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algn="just">
              <a:tabLst>
                <a:tab pos="984250" algn="l"/>
              </a:tabLst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recherche de la performance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/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la </a:t>
            </a:r>
            <a:r>
              <a:rPr lang="fr-FR" dirty="0">
                <a:latin typeface="Arial" pitchFamily="34" charset="0"/>
                <a:cs typeface="Arial" pitchFamily="34" charset="0"/>
              </a:rPr>
              <a:t>contribution à une forme </a:t>
            </a:r>
            <a:r>
              <a:rPr lang="fr-FR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épanouissement professionnel</a:t>
            </a:r>
            <a:r>
              <a:rPr lang="fr-F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380804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/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03648" y="1196752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L’évaluation des compétences 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2020" y="2201851"/>
            <a:ext cx="1872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200" dirty="0">
                <a:solidFill>
                  <a:prstClr val="white"/>
                </a:solidFill>
              </a:rPr>
              <a:t>Bilan professionnel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8800" y="1817131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2200" dirty="0">
                <a:solidFill>
                  <a:prstClr val="white"/>
                </a:solidFill>
              </a:rPr>
              <a:t>Bilan de compétences</a:t>
            </a:r>
            <a:endParaRPr lang="fr-FR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7944" y="3962397"/>
            <a:ext cx="3240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200" dirty="0">
                <a:solidFill>
                  <a:prstClr val="white"/>
                </a:solidFill>
              </a:rPr>
              <a:t>Formation professionnelle continue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71800" y="4960945"/>
            <a:ext cx="4176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Gestion de carrière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3962397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2200" dirty="0">
                <a:solidFill>
                  <a:prstClr val="white"/>
                </a:solidFill>
              </a:rPr>
              <a:t>Mobilité professionnelle</a:t>
            </a:r>
            <a:endParaRPr lang="fr-FR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5736" y="3356992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gestion des compétences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2005" y="620688"/>
            <a:ext cx="5062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Compétences/Potentiel 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2695684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34076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cohésion</a:t>
            </a:r>
            <a:r>
              <a:rPr lang="fr-F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dans l’organisation est la garantie non seulement</a:t>
            </a:r>
            <a:br>
              <a:rPr lang="fr-FR" sz="2000" dirty="0" smtClean="0">
                <a:latin typeface="Arial" pitchFamily="34" charset="0"/>
                <a:cs typeface="Arial" pitchFamily="34" charset="0"/>
              </a:rPr>
            </a:br>
            <a:r>
              <a:rPr lang="fr-FR" sz="2000" dirty="0" smtClean="0">
                <a:latin typeface="Arial" pitchFamily="34" charset="0"/>
                <a:cs typeface="Arial" pitchFamily="34" charset="0"/>
              </a:rPr>
              <a:t>de sa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mais aussi de sa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pérennité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005" y="620688"/>
            <a:ext cx="5062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Cohésion/Conflits</a:t>
            </a:r>
            <a:endParaRPr lang="fr-FR" sz="2800" dirty="0"/>
          </a:p>
        </p:txBody>
      </p:sp>
      <p:sp>
        <p:nvSpPr>
          <p:cNvPr id="2" name="Rectangle 1"/>
          <p:cNvSpPr/>
          <p:nvPr/>
        </p:nvSpPr>
        <p:spPr>
          <a:xfrm>
            <a:off x="179512" y="2276872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Arial" pitchFamily="34" charset="0"/>
                <a:cs typeface="Arial" pitchFamily="34" charset="0"/>
              </a:rPr>
              <a:t>Rechercher la cohésion pour l’organisation, c’est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construire une unité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entre les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groupes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et éviter les </a:t>
            </a:r>
            <a:r>
              <a:rPr lang="fr-F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conflits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842" y="3212976"/>
            <a:ext cx="8528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L’analyse …</a:t>
            </a:r>
          </a:p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	des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phénomènes d’influence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au sein des groupes, 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		des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relations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professionnelles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			du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dialogue social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……………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3280" y="4819241"/>
            <a:ext cx="5941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Peut permettre le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dépassement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ces conflits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5774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2309" y="2139206"/>
            <a:ext cx="16995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Le leadership</a:t>
            </a:r>
            <a:endParaRPr lang="fr-FR" sz="2200" dirty="0"/>
          </a:p>
        </p:txBody>
      </p:sp>
      <p:sp>
        <p:nvSpPr>
          <p:cNvPr id="7" name="Rectangle 6"/>
          <p:cNvSpPr/>
          <p:nvPr/>
        </p:nvSpPr>
        <p:spPr>
          <a:xfrm>
            <a:off x="4572000" y="2570093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Phénomènes d’influence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1960" y="3979802"/>
            <a:ext cx="34842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 smtClean="0"/>
              <a:t>Dépassement </a:t>
            </a:r>
            <a:r>
              <a:rPr lang="fr-FR" sz="2200" dirty="0"/>
              <a:t>de conflits</a:t>
            </a:r>
            <a:endParaRPr lang="fr-F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2206" y="2708920"/>
            <a:ext cx="2162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Climat relationnel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09893" y="3528608"/>
            <a:ext cx="10102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Conflits</a:t>
            </a:r>
            <a:endParaRPr lang="fr-FR" sz="2200" dirty="0"/>
          </a:p>
        </p:txBody>
      </p:sp>
      <p:sp>
        <p:nvSpPr>
          <p:cNvPr id="11" name="Rectangle 10"/>
          <p:cNvSpPr/>
          <p:nvPr/>
        </p:nvSpPr>
        <p:spPr>
          <a:xfrm>
            <a:off x="1137676" y="3528610"/>
            <a:ext cx="18998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/>
              <a:t>Dialogue social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640" y="4149080"/>
            <a:ext cx="15119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/>
              <a:t>Bilan social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5564" y="1484784"/>
            <a:ext cx="1747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groupe 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2005" y="620688"/>
            <a:ext cx="5062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Cohésion/Conflits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3723894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02005" y="1412776"/>
            <a:ext cx="8446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Pour atteindre ses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objectifs de performance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l'organisation </a:t>
            </a:r>
            <a:r>
              <a:rPr lang="fr-F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coordonne</a:t>
            </a:r>
            <a:r>
              <a:rPr lang="fr-F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les activités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entre ses membres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en :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005" y="620688"/>
            <a:ext cx="5062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Coordination/Coopération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260572" y="3140968"/>
            <a:ext cx="86319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Elle recherche des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attitudes </a:t>
            </a:r>
            <a:r>
              <a:rPr lang="fr-FR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coopératives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, notamment à travers la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gestion des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activités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7" name="Rectangle 6"/>
          <p:cNvSpPr/>
          <p:nvPr/>
        </p:nvSpPr>
        <p:spPr>
          <a:xfrm>
            <a:off x="260573" y="39330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sous forme de :  </a:t>
            </a:r>
          </a:p>
          <a:p>
            <a:pPr>
              <a:tabLst>
                <a:tab pos="1793875" algn="l"/>
              </a:tabLst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processus </a:t>
            </a:r>
          </a:p>
          <a:p>
            <a:pPr>
              <a:tabLst>
                <a:tab pos="2778125" algn="l"/>
              </a:tabLst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projets…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3686585" y="5059795"/>
            <a:ext cx="4241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n utilisant des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outils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collaboratifs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….et les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documents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adéquats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4764909" y="2182217"/>
            <a:ext cx="2148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répartissant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411760" y="2182217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organisant</a:t>
            </a:r>
            <a:endParaRPr lang="fr-FR" sz="2000" dirty="0"/>
          </a:p>
        </p:txBody>
      </p:sp>
      <p:sp>
        <p:nvSpPr>
          <p:cNvPr id="11" name="Rectangle 10"/>
          <p:cNvSpPr/>
          <p:nvPr/>
        </p:nvSpPr>
        <p:spPr>
          <a:xfrm>
            <a:off x="4313845" y="2182217"/>
            <a:ext cx="397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 smtClean="0">
                <a:latin typeface="Arial" pitchFamily="34" charset="0"/>
                <a:cs typeface="Arial" pitchFamily="34" charset="0"/>
              </a:rPr>
              <a:t>et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5659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uiExpand="1" build="p"/>
      <p:bldP spid="8" grpId="0" uiExpand="1" build="p"/>
      <p:bldP spid="9" grpId="0" build="p"/>
      <p:bldP spid="10" grpId="0" build="p"/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3839" y="1268760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L’organisation du travail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2001" y="1948214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2200" dirty="0">
                <a:solidFill>
                  <a:prstClr val="white"/>
                </a:solidFill>
              </a:rPr>
              <a:t>Définition des postes de travail</a:t>
            </a:r>
          </a:p>
        </p:txBody>
      </p:sp>
      <p:sp>
        <p:nvSpPr>
          <p:cNvPr id="9" name="Rectangle 8"/>
          <p:cNvSpPr/>
          <p:nvPr/>
        </p:nvSpPr>
        <p:spPr>
          <a:xfrm>
            <a:off x="3329408" y="2131363"/>
            <a:ext cx="19993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prstClr val="white"/>
                </a:solidFill>
              </a:rPr>
              <a:t>T</a:t>
            </a:r>
            <a:r>
              <a:rPr lang="fr-FR" sz="2200" dirty="0" smtClean="0">
                <a:solidFill>
                  <a:prstClr val="white"/>
                </a:solidFill>
              </a:rPr>
              <a:t>ableaux </a:t>
            </a:r>
            <a:r>
              <a:rPr lang="fr-FR" sz="2200" dirty="0">
                <a:solidFill>
                  <a:prstClr val="white"/>
                </a:solidFill>
              </a:rPr>
              <a:t>de répartition des tâches</a:t>
            </a:r>
            <a:endParaRPr lang="fr-FR" sz="2200" dirty="0"/>
          </a:p>
        </p:txBody>
      </p:sp>
      <p:sp>
        <p:nvSpPr>
          <p:cNvPr id="10" name="Rectangle 9"/>
          <p:cNvSpPr/>
          <p:nvPr/>
        </p:nvSpPr>
        <p:spPr>
          <a:xfrm>
            <a:off x="5693713" y="2977716"/>
            <a:ext cx="228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N</a:t>
            </a:r>
            <a:r>
              <a:rPr lang="fr-FR" sz="2200" dirty="0" smtClean="0">
                <a:solidFill>
                  <a:prstClr val="white"/>
                </a:solidFill>
              </a:rPr>
              <a:t>otes </a:t>
            </a:r>
            <a:r>
              <a:rPr lang="fr-FR" sz="2200" dirty="0">
                <a:solidFill>
                  <a:prstClr val="white"/>
                </a:solidFill>
              </a:rPr>
              <a:t>de service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3777" y="1948214"/>
            <a:ext cx="2646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prstClr val="white"/>
                </a:solidFill>
              </a:rPr>
              <a:t>F</a:t>
            </a:r>
            <a:r>
              <a:rPr lang="fr-FR" sz="2200" dirty="0" smtClean="0">
                <a:solidFill>
                  <a:prstClr val="white"/>
                </a:solidFill>
              </a:rPr>
              <a:t>iches </a:t>
            </a:r>
            <a:r>
              <a:rPr lang="fr-FR" sz="2200" dirty="0">
                <a:solidFill>
                  <a:prstClr val="white"/>
                </a:solidFill>
              </a:rPr>
              <a:t>de description de poste</a:t>
            </a:r>
            <a:endParaRPr lang="fr-FR" sz="2200" dirty="0"/>
          </a:p>
        </p:txBody>
      </p:sp>
      <p:sp>
        <p:nvSpPr>
          <p:cNvPr id="13" name="Rectangle 12"/>
          <p:cNvSpPr/>
          <p:nvPr/>
        </p:nvSpPr>
        <p:spPr>
          <a:xfrm>
            <a:off x="374804" y="2808472"/>
            <a:ext cx="228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Groupes de projet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61784" y="3052436"/>
            <a:ext cx="11352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Réunions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30395" y="3483323"/>
            <a:ext cx="31683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Techniques de créativité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3618" y="4435951"/>
            <a:ext cx="2462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/>
              <a:t>Dématérialisation des documents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6096" y="4653136"/>
            <a:ext cx="26563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/>
              <a:t>Gestion électronique de documents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66103" y="5452862"/>
            <a:ext cx="22452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200" dirty="0"/>
              <a:t>S</a:t>
            </a:r>
            <a:r>
              <a:rPr lang="fr-FR" sz="2200" dirty="0" smtClean="0"/>
              <a:t>écurisation </a:t>
            </a:r>
            <a:r>
              <a:rPr lang="fr-FR" sz="2200" dirty="0"/>
              <a:t>des documents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3987" y="4005064"/>
            <a:ext cx="2047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document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2005" y="620688"/>
            <a:ext cx="5062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Coordination/Coopération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600410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451824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fr-FR" sz="9600" smtClean="0">
                <a:solidFill>
                  <a:schemeClr val="bg1"/>
                </a:solidFill>
              </a:rPr>
              <a:t>Le Post Bac</a:t>
            </a:r>
            <a:endParaRPr lang="fr-FR" sz="9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6381328"/>
            <a:ext cx="4464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i="1" dirty="0"/>
              <a:t>Georges </a:t>
            </a:r>
            <a:r>
              <a:rPr lang="fr-FR" sz="1400" i="1" dirty="0" smtClean="0"/>
              <a:t>Giraud lycée </a:t>
            </a:r>
            <a:r>
              <a:rPr lang="fr-FR" sz="1400" i="1" dirty="0"/>
              <a:t>Esclangon </a:t>
            </a:r>
            <a:r>
              <a:rPr lang="fr-FR" sz="1400" i="1" dirty="0" smtClean="0"/>
              <a:t> Manosque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xmlns="" val="1719338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325315" y="1628801"/>
            <a:ext cx="8590225" cy="2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0" hangingPunct="0">
              <a:lnSpc>
                <a:spcPct val="120000"/>
              </a:lnSpc>
              <a:spcBef>
                <a:spcPct val="30000"/>
              </a:spcBef>
              <a:buClr>
                <a:schemeClr val="tx2"/>
              </a:buClr>
            </a:pPr>
            <a:endParaRPr lang="fr-FR" sz="2000" b="1" dirty="0">
              <a:latin typeface="Arial" pitchFamily="34" charset="0"/>
            </a:endParaRPr>
          </a:p>
          <a:p>
            <a:pPr marL="363538" lvl="2" algn="just" eaLnBrk="0" hangingPunct="0">
              <a:lnSpc>
                <a:spcPct val="120000"/>
              </a:lnSpc>
              <a:spcBef>
                <a:spcPct val="30000"/>
              </a:spcBef>
              <a:buClr>
                <a:schemeClr val="tx2"/>
              </a:buClr>
            </a:pPr>
            <a:r>
              <a:rPr lang="fr-FR" sz="2000" b="1" dirty="0" smtClean="0">
                <a:latin typeface="Arial" pitchFamily="34" charset="0"/>
              </a:rPr>
              <a:t>L'admission </a:t>
            </a:r>
            <a:r>
              <a:rPr lang="fr-FR" sz="2000" b="1" dirty="0">
                <a:latin typeface="Arial" pitchFamily="34" charset="0"/>
              </a:rPr>
              <a:t>des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bacheliers technologiques </a:t>
            </a:r>
            <a:r>
              <a:rPr lang="fr-FR" sz="2000" dirty="0">
                <a:latin typeface="Arial" pitchFamily="34" charset="0"/>
              </a:rPr>
              <a:t>dans une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section de technicien supérieur</a:t>
            </a:r>
            <a:r>
              <a:rPr lang="fr-FR" sz="2000" dirty="0">
                <a:latin typeface="Arial" pitchFamily="34" charset="0"/>
              </a:rPr>
              <a:t> fait l'objet d'un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examen prioritaire</a:t>
            </a:r>
            <a:r>
              <a:rPr lang="fr-FR" sz="2000" dirty="0">
                <a:latin typeface="Arial" pitchFamily="34" charset="0"/>
              </a:rPr>
              <a:t>. </a:t>
            </a:r>
          </a:p>
          <a:p>
            <a:pPr marL="363538" lvl="2" algn="just" eaLnBrk="0" hangingPunct="0">
              <a:lnSpc>
                <a:spcPct val="120000"/>
              </a:lnSpc>
              <a:spcBef>
                <a:spcPct val="30000"/>
              </a:spcBef>
              <a:buClr>
                <a:schemeClr val="tx2"/>
              </a:buClr>
            </a:pPr>
            <a:endParaRPr lang="fr-FR" sz="2000" b="1" dirty="0">
              <a:latin typeface="Arial" pitchFamily="34" charset="0"/>
            </a:endParaRPr>
          </a:p>
          <a:p>
            <a:pPr marL="363538" lvl="2" algn="just" eaLnBrk="0" hangingPunct="0">
              <a:lnSpc>
                <a:spcPct val="120000"/>
              </a:lnSpc>
              <a:spcBef>
                <a:spcPct val="30000"/>
              </a:spcBef>
              <a:buClr>
                <a:schemeClr val="tx2"/>
              </a:buClr>
            </a:pPr>
            <a:r>
              <a:rPr lang="fr-FR" sz="2000" dirty="0" smtClean="0">
                <a:latin typeface="Arial" pitchFamily="34" charset="0"/>
              </a:rPr>
              <a:t>Elle est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de droit </a:t>
            </a:r>
            <a:r>
              <a:rPr lang="fr-FR" sz="2000" dirty="0">
                <a:latin typeface="Arial" pitchFamily="34" charset="0"/>
              </a:rPr>
              <a:t>pour les élèves </a:t>
            </a:r>
            <a:r>
              <a:rPr lang="fr-FR" sz="2000" dirty="0" smtClean="0">
                <a:latin typeface="Arial" pitchFamily="34" charset="0"/>
              </a:rPr>
              <a:t>qui obtiennent </a:t>
            </a:r>
            <a:r>
              <a:rPr lang="fr-FR" sz="2000" dirty="0">
                <a:latin typeface="Arial" pitchFamily="34" charset="0"/>
              </a:rPr>
              <a:t>la même année une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mention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</a:rPr>
              <a:t>"très bien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" ou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</a:rPr>
              <a:t>"bien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" </a:t>
            </a:r>
            <a:r>
              <a:rPr lang="fr-FR" sz="2000" dirty="0">
                <a:latin typeface="Arial" pitchFamily="34" charset="0"/>
              </a:rPr>
              <a:t>au </a:t>
            </a:r>
            <a:r>
              <a:rPr lang="fr-FR" sz="2000" b="1" dirty="0">
                <a:solidFill>
                  <a:srgbClr val="FFFF00"/>
                </a:solidFill>
                <a:latin typeface="Arial" pitchFamily="34" charset="0"/>
              </a:rPr>
              <a:t>baccalauréat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</a:rPr>
              <a:t>technologique</a:t>
            </a:r>
            <a:r>
              <a:rPr lang="fr-FR" sz="2000" dirty="0" smtClean="0">
                <a:latin typeface="Arial" pitchFamily="34" charset="0"/>
              </a:rPr>
              <a:t>.</a:t>
            </a:r>
            <a:endParaRPr lang="fr-FR" sz="2000" dirty="0">
              <a:latin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2768" y="394246"/>
            <a:ext cx="841277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Recrutement prioritaire en BTS</a:t>
            </a:r>
            <a:endParaRPr lang="fr-FR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088883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1" y="21092"/>
            <a:ext cx="2112466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fr-FR"/>
            </a:defPPr>
            <a:lvl1pPr algn="ctr">
              <a:defRPr sz="4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defRPr>
            </a:lvl1pPr>
          </a:lstStyle>
          <a:p>
            <a:r>
              <a:rPr lang="fr-FR" dirty="0"/>
              <a:t>BTS…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972220" y="692697"/>
            <a:ext cx="6713991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fr-FR"/>
            </a:defPPr>
            <a:lvl1pPr algn="ctr">
              <a:defRPr sz="4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defRPr>
            </a:lvl1pPr>
          </a:lstStyle>
          <a:p>
            <a:pPr algn="l"/>
            <a:r>
              <a:rPr lang="fr-FR" dirty="0">
                <a:solidFill>
                  <a:srgbClr val="FFFF00"/>
                </a:solidFill>
              </a:rPr>
              <a:t>les plus adaptés…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 rot="-929834">
            <a:off x="302958" y="1798667"/>
            <a:ext cx="2800350" cy="76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Assistant de gestion PME-PMI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 rot="-929834">
            <a:off x="4481891" y="1756653"/>
            <a:ext cx="2800350" cy="76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Assistant manager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-929834">
            <a:off x="342927" y="3643033"/>
            <a:ext cx="3477093" cy="47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Professions immobilières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-929834">
            <a:off x="3760871" y="4775948"/>
            <a:ext cx="2800350" cy="48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Communication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 rot="-929834">
            <a:off x="5587697" y="2938740"/>
            <a:ext cx="2800350" cy="49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Notariat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015760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1" y="21092"/>
            <a:ext cx="2112466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fr-FR"/>
            </a:defPPr>
            <a:lvl1pPr algn="ctr">
              <a:defRPr sz="4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defRPr>
            </a:lvl1pPr>
          </a:lstStyle>
          <a:p>
            <a:r>
              <a:rPr lang="fr-FR" dirty="0"/>
              <a:t>BTS…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972221" y="692697"/>
            <a:ext cx="4832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defRPr sz="4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defRPr>
            </a:lvl1pPr>
          </a:lstStyle>
          <a:p>
            <a:r>
              <a:rPr lang="fr-FR" dirty="0" smtClean="0">
                <a:solidFill>
                  <a:srgbClr val="FFFF00"/>
                </a:solidFill>
              </a:rPr>
              <a:t>envisageables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 rot="-929834">
            <a:off x="302958" y="1798667"/>
            <a:ext cx="2800350" cy="76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</a:rPr>
              <a:t>Assistant de gestion PME-PMI</a:t>
            </a:r>
            <a:endParaRPr lang="fr-FR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 rot="-929834">
            <a:off x="4481891" y="1756653"/>
            <a:ext cx="2800350" cy="76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</a:rPr>
              <a:t>Assistant manager</a:t>
            </a:r>
            <a:endParaRPr lang="fr-FR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-929834">
            <a:off x="342927" y="3643033"/>
            <a:ext cx="3477093" cy="47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</a:rPr>
              <a:t>Professions immobilières</a:t>
            </a:r>
            <a:endParaRPr lang="fr-FR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-929834">
            <a:off x="3760871" y="4775948"/>
            <a:ext cx="2800350" cy="48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</a:rPr>
              <a:t>Communication</a:t>
            </a:r>
            <a:endParaRPr lang="fr-FR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 rot="-929834">
            <a:off x="5587697" y="2938740"/>
            <a:ext cx="2800350" cy="49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</a:rPr>
              <a:t>Notariat</a:t>
            </a:r>
            <a:endParaRPr lang="fr-FR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rot="-900000">
            <a:off x="402971" y="4842307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Développement, animation des territoires ruraux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-900000">
            <a:off x="264283" y="3002633"/>
            <a:ext cx="2800350" cy="54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Assurances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rot="-900000">
            <a:off x="3277612" y="2654288"/>
            <a:ext cx="2252574" cy="54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Banques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rot="-900000">
            <a:off x="826605" y="4303467"/>
            <a:ext cx="2252574" cy="54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Tourisme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rot="-900000">
            <a:off x="1744231" y="1967255"/>
            <a:ext cx="3737582" cy="80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Transport et prestations logistiques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-900000">
            <a:off x="5569710" y="2189394"/>
            <a:ext cx="3612413" cy="54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Commerce international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-900000">
            <a:off x="1211892" y="5686054"/>
            <a:ext cx="4094574" cy="54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Négociation et Relation Client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rot="-900000">
            <a:off x="4921688" y="5282571"/>
            <a:ext cx="4132367" cy="54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Management des Unités Commerciales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-900000">
            <a:off x="5162409" y="3647043"/>
            <a:ext cx="3963825" cy="7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Services prestations des secteurs sanitaire et social</a:t>
            </a:r>
            <a:endParaRPr lang="fr-FR" b="1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004605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32148"/>
            <a:ext cx="4104456" cy="585490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RESSOURCES </a:t>
            </a:r>
            <a:r>
              <a:rPr lang="fr-FR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HUMAINES</a:t>
            </a:r>
            <a:endParaRPr lang="fr-FR" sz="2800" dirty="0">
              <a:solidFill>
                <a:srgbClr val="FFC000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700809"/>
            <a:ext cx="3780000" cy="2020345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97" r="7995"/>
          <a:stretch/>
        </p:blipFill>
        <p:spPr>
          <a:xfrm>
            <a:off x="467544" y="1700808"/>
            <a:ext cx="3780000" cy="2054602"/>
          </a:xfrm>
        </p:spPr>
      </p:pic>
      <p:sp>
        <p:nvSpPr>
          <p:cNvPr id="7" name="Rectangle 6"/>
          <p:cNvSpPr/>
          <p:nvPr/>
        </p:nvSpPr>
        <p:spPr>
          <a:xfrm>
            <a:off x="467544" y="4077072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 champs de connaissances </a:t>
            </a: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complémentaires </a:t>
            </a:r>
          </a:p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…</a:t>
            </a:r>
          </a:p>
          <a:p>
            <a:pPr algn="ctr"/>
            <a:r>
              <a:rPr lang="fr-F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dissociables</a:t>
            </a:r>
            <a:endParaRPr lang="fr-F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281736" y="832148"/>
            <a:ext cx="3178696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endParaRPr lang="fr-FR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3968" y="832148"/>
            <a:ext cx="648072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</a:t>
            </a:r>
            <a:endParaRPr lang="fr-FR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8669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00" name="Rectangle 8"/>
          <p:cNvSpPr>
            <a:spLocks noChangeArrowheads="1"/>
          </p:cNvSpPr>
          <p:nvPr/>
        </p:nvSpPr>
        <p:spPr bwMode="auto">
          <a:xfrm rot="-900000">
            <a:off x="613997" y="3803651"/>
            <a:ext cx="440348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Gestion des Entreprises et des Administrations</a:t>
            </a:r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 rot="-900000">
            <a:off x="5095143" y="2884488"/>
            <a:ext cx="348908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Gestion administrative et commerciale</a:t>
            </a:r>
          </a:p>
        </p:txBody>
      </p:sp>
      <p:sp>
        <p:nvSpPr>
          <p:cNvPr id="264206" name="Rectangle 14"/>
          <p:cNvSpPr>
            <a:spLocks noChangeArrowheads="1"/>
          </p:cNvSpPr>
          <p:nvPr/>
        </p:nvSpPr>
        <p:spPr bwMode="auto">
          <a:xfrm rot="-900000">
            <a:off x="1518139" y="2220913"/>
            <a:ext cx="28003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Carrières juridiques</a:t>
            </a:r>
          </a:p>
        </p:txBody>
      </p:sp>
      <p:sp>
        <p:nvSpPr>
          <p:cNvPr id="264207" name="Rectangle 15"/>
          <p:cNvSpPr>
            <a:spLocks noChangeArrowheads="1"/>
          </p:cNvSpPr>
          <p:nvPr/>
        </p:nvSpPr>
        <p:spPr bwMode="auto">
          <a:xfrm rot="-900000">
            <a:off x="2943959" y="4984750"/>
            <a:ext cx="418660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Information et Communication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52955" y="620689"/>
            <a:ext cx="67139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les plus adaptés…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7444" y="37862"/>
            <a:ext cx="21124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DUT…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884925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5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0" grpId="0"/>
      <p:bldP spid="264202" grpId="0"/>
      <p:bldP spid="264206" grpId="0"/>
      <p:bldP spid="26420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00" name="Rectangle 8"/>
          <p:cNvSpPr>
            <a:spLocks noChangeArrowheads="1"/>
          </p:cNvSpPr>
          <p:nvPr/>
        </p:nvSpPr>
        <p:spPr bwMode="auto">
          <a:xfrm rot="-900000">
            <a:off x="613997" y="3803651"/>
            <a:ext cx="440348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</a:rPr>
              <a:t>Gestion des Entreprises et des Administrations</a:t>
            </a:r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 rot="-900000">
            <a:off x="5095143" y="2884488"/>
            <a:ext cx="348908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</a:rPr>
              <a:t>Gestion administrative et commerciale</a:t>
            </a:r>
          </a:p>
        </p:txBody>
      </p:sp>
      <p:sp>
        <p:nvSpPr>
          <p:cNvPr id="264206" name="Rectangle 14"/>
          <p:cNvSpPr>
            <a:spLocks noChangeArrowheads="1"/>
          </p:cNvSpPr>
          <p:nvPr/>
        </p:nvSpPr>
        <p:spPr bwMode="auto">
          <a:xfrm rot="-900000">
            <a:off x="1518139" y="2220913"/>
            <a:ext cx="28003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</a:rPr>
              <a:t>Carrières juridiques</a:t>
            </a:r>
          </a:p>
        </p:txBody>
      </p:sp>
      <p:sp>
        <p:nvSpPr>
          <p:cNvPr id="264207" name="Rectangle 15"/>
          <p:cNvSpPr>
            <a:spLocks noChangeArrowheads="1"/>
          </p:cNvSpPr>
          <p:nvPr/>
        </p:nvSpPr>
        <p:spPr bwMode="auto">
          <a:xfrm rot="-900000">
            <a:off x="2943959" y="4984750"/>
            <a:ext cx="418660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C000"/>
                </a:solidFill>
                <a:latin typeface="Arial" pitchFamily="34" charset="0"/>
              </a:rPr>
              <a:t>Information et Communication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52955" y="620689"/>
            <a:ext cx="67139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envisageables…</a:t>
            </a:r>
            <a:endParaRPr lang="fr-FR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7444" y="37862"/>
            <a:ext cx="21124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DUT…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-900000">
            <a:off x="3864575" y="2483632"/>
            <a:ext cx="4406411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Gestion</a:t>
            </a:r>
            <a:r>
              <a:rPr lang="fr-FR" dirty="0">
                <a:solidFill>
                  <a:srgbClr val="333333"/>
                </a:solidFill>
                <a:latin typeface="Arial" pitchFamily="34" charset="0"/>
              </a:rPr>
              <a:t> 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logistique et transport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 rot="-900000">
            <a:off x="678313" y="1817899"/>
            <a:ext cx="470974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Techniques de commercialisation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 rot="-900000">
            <a:off x="760541" y="3123369"/>
            <a:ext cx="271242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Carrières Sociales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 rot="-900000">
            <a:off x="1815968" y="4524178"/>
            <a:ext cx="218195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Informatique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 rot="-900000">
            <a:off x="3178775" y="4118757"/>
            <a:ext cx="551570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Service et Réseaux de Communication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094409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oneTexte 1"/>
          <p:cNvSpPr txBox="1">
            <a:spLocks noChangeArrowheads="1"/>
          </p:cNvSpPr>
          <p:nvPr/>
        </p:nvSpPr>
        <p:spPr bwMode="auto">
          <a:xfrm>
            <a:off x="192353" y="582849"/>
            <a:ext cx="89367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Licence Master Doctorat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26193" y="5481645"/>
            <a:ext cx="3923918" cy="6617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Peu adaptée au bac technologique ! </a:t>
            </a: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207207" y="892"/>
            <a:ext cx="89449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UNIVERSITE</a:t>
            </a:r>
          </a:p>
        </p:txBody>
      </p:sp>
      <p:sp>
        <p:nvSpPr>
          <p:cNvPr id="2" name="Rectangle 1"/>
          <p:cNvSpPr/>
          <p:nvPr/>
        </p:nvSpPr>
        <p:spPr>
          <a:xfrm>
            <a:off x="326193" y="2196479"/>
            <a:ext cx="41737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</a:rPr>
              <a:t>Filière classique :</a:t>
            </a:r>
            <a:r>
              <a:rPr lang="fr-FR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fr-FR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fr-FR" dirty="0" smtClean="0">
                <a:latin typeface="Arial" pitchFamily="34" charset="0"/>
              </a:rPr>
              <a:t>LMD</a:t>
            </a:r>
          </a:p>
          <a:p>
            <a:pPr algn="just">
              <a:spcBef>
                <a:spcPct val="50000"/>
              </a:spcBef>
            </a:pPr>
            <a:r>
              <a:rPr lang="fr-FR" dirty="0" smtClean="0">
                <a:latin typeface="Arial" pitchFamily="34" charset="0"/>
              </a:rPr>
              <a:t>Plus </a:t>
            </a:r>
            <a:r>
              <a:rPr lang="fr-FR" dirty="0">
                <a:latin typeface="Arial" pitchFamily="34" charset="0"/>
              </a:rPr>
              <a:t>axée sur la théorie : </a:t>
            </a:r>
            <a:endParaRPr lang="fr-FR" dirty="0" smtClean="0">
              <a:latin typeface="Arial" pitchFamily="34" charset="0"/>
            </a:endParaRPr>
          </a:p>
          <a:p>
            <a:pPr marL="285750" indent="-2857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droit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, </a:t>
            </a:r>
            <a:endParaRPr lang="fr-FR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285750" indent="-2857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économie 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et gestion, </a:t>
            </a:r>
            <a:endParaRPr lang="fr-FR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285750" indent="-2857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information 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et communication</a:t>
            </a: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,</a:t>
            </a:r>
          </a:p>
          <a:p>
            <a:pPr marL="285750" indent="-28575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sciences sociales</a:t>
            </a: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…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0480" y="2196479"/>
            <a:ext cx="45720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smtClean="0">
                <a:solidFill>
                  <a:srgbClr val="FFC000"/>
                </a:solidFill>
                <a:latin typeface="Arial" pitchFamily="34" charset="0"/>
              </a:rPr>
              <a:t>Filière </a:t>
            </a:r>
            <a:r>
              <a:rPr lang="fr-FR" b="1" dirty="0">
                <a:solidFill>
                  <a:srgbClr val="FFC000"/>
                </a:solidFill>
                <a:latin typeface="Arial" pitchFamily="34" charset="0"/>
              </a:rPr>
              <a:t>professionnelle </a:t>
            </a:r>
            <a:endParaRPr lang="fr-FR" b="1" dirty="0" smtClean="0">
              <a:solidFill>
                <a:srgbClr val="FFC000"/>
              </a:solidFill>
              <a:latin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fr-FR" dirty="0" smtClean="0">
                <a:latin typeface="Arial" pitchFamily="34" charset="0"/>
              </a:rPr>
              <a:t>Nombreuses licences </a:t>
            </a:r>
            <a:r>
              <a:rPr lang="fr-FR" dirty="0">
                <a:latin typeface="Arial" pitchFamily="34" charset="0"/>
              </a:rPr>
              <a:t>professionnelles  </a:t>
            </a:r>
          </a:p>
          <a:p>
            <a:pPr algn="just">
              <a:spcBef>
                <a:spcPct val="50000"/>
              </a:spcBef>
            </a:pPr>
            <a:r>
              <a:rPr lang="fr-FR" i="1" dirty="0" smtClean="0">
                <a:latin typeface="Arial" pitchFamily="34" charset="0"/>
              </a:rPr>
              <a:t>Plus en contact avec  le </a:t>
            </a:r>
            <a:r>
              <a:rPr lang="fr-FR" i="1" dirty="0">
                <a:latin typeface="Arial" pitchFamily="34" charset="0"/>
              </a:rPr>
              <a:t>marché du </a:t>
            </a:r>
            <a:r>
              <a:rPr lang="fr-FR" i="1" dirty="0" smtClean="0">
                <a:latin typeface="Arial" pitchFamily="34" charset="0"/>
              </a:rPr>
              <a:t>travail</a:t>
            </a:r>
            <a:endParaRPr lang="fr-FR" dirty="0" smtClean="0">
              <a:latin typeface="Arial" pitchFamily="34" charset="0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ressources 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humaines, </a:t>
            </a:r>
            <a:endParaRPr lang="fr-FR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assurance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, </a:t>
            </a: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banque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, </a:t>
            </a:r>
            <a:endParaRPr lang="fr-FR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droit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, finance, </a:t>
            </a:r>
            <a:endParaRPr lang="fr-FR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commerce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, management, </a:t>
            </a:r>
            <a:endParaRPr lang="fr-FR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  <a:latin typeface="Arial" pitchFamily="34" charset="0"/>
              </a:rPr>
              <a:t>logistique</a:t>
            </a:r>
            <a:r>
              <a:rPr lang="fr-FR" b="1" dirty="0">
                <a:solidFill>
                  <a:srgbClr val="FFFF00"/>
                </a:solidFill>
                <a:latin typeface="Arial" pitchFamily="34" charset="0"/>
              </a:rPr>
              <a:t>….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78593" y="1556792"/>
            <a:ext cx="8566287" cy="3539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FR" sz="2000" dirty="0" smtClean="0">
                <a:latin typeface="Arial" pitchFamily="34" charset="0"/>
              </a:rPr>
              <a:t>Poursuite après </a:t>
            </a:r>
            <a:r>
              <a:rPr lang="fr-FR" sz="2000" dirty="0">
                <a:latin typeface="Arial" pitchFamily="34" charset="0"/>
              </a:rPr>
              <a:t>un BTS ou un </a:t>
            </a:r>
            <a:r>
              <a:rPr lang="fr-FR" sz="2000" dirty="0" smtClean="0">
                <a:latin typeface="Arial" pitchFamily="34" charset="0"/>
              </a:rPr>
              <a:t>DUT à l’université :</a:t>
            </a:r>
          </a:p>
        </p:txBody>
      </p:sp>
      <p:sp>
        <p:nvSpPr>
          <p:cNvPr id="4" name="Rectangle 3"/>
          <p:cNvSpPr/>
          <p:nvPr/>
        </p:nvSpPr>
        <p:spPr>
          <a:xfrm>
            <a:off x="5292080" y="5517232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Plus </a:t>
            </a: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appropriée  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mais </a:t>
            </a: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exigeante !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8372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14" grpId="0"/>
      <p:bldP spid="6" grpId="0"/>
      <p:bldP spid="2" grpId="0" uiExpand="1" build="p"/>
      <p:bldP spid="3" grpId="0" uiExpand="1" build="p"/>
      <p:bldP spid="7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451824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fr-FR" sz="9600" dirty="0" smtClean="0">
                <a:solidFill>
                  <a:schemeClr val="bg1"/>
                </a:solidFill>
              </a:rPr>
              <a:t>FIN</a:t>
            </a:r>
            <a:endParaRPr lang="fr-FR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5748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RESSOURCES HUMAINES </a:t>
            </a:r>
            <a:r>
              <a:rPr lang="fr-FR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2800" dirty="0" smtClean="0"/>
              <a:t>ET     </a:t>
            </a: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COMMUNICATION</a:t>
            </a: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97" r="7995"/>
          <a:stretch/>
        </p:blipFill>
        <p:spPr>
          <a:xfrm>
            <a:off x="467544" y="1700808"/>
            <a:ext cx="3780000" cy="2054602"/>
          </a:xfrm>
        </p:spPr>
      </p:pic>
      <p:sp>
        <p:nvSpPr>
          <p:cNvPr id="7" name="Rectangle 6"/>
          <p:cNvSpPr/>
          <p:nvPr/>
        </p:nvSpPr>
        <p:spPr>
          <a:xfrm>
            <a:off x="4283968" y="1700808"/>
            <a:ext cx="48245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La </a:t>
            </a:r>
            <a:r>
              <a:rPr lang="fr-FR" sz="2400" dirty="0"/>
              <a:t>fonction des </a:t>
            </a:r>
            <a:r>
              <a:rPr lang="fr-F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ressources humaines </a:t>
            </a:r>
            <a:r>
              <a:rPr lang="fr-FR" sz="2400" dirty="0"/>
              <a:t>comprend plusieurs volets </a:t>
            </a:r>
            <a:r>
              <a:rPr lang="fr-FR" sz="2400" dirty="0" smtClean="0"/>
              <a:t>:</a:t>
            </a:r>
          </a:p>
          <a:p>
            <a:endParaRPr lang="fr-FR" sz="2400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recrutement et l’intégration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rémunération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formation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gestion sociale</a:t>
            </a:r>
          </a:p>
        </p:txBody>
      </p:sp>
    </p:spTree>
    <p:extLst>
      <p:ext uri="{BB962C8B-B14F-4D97-AF65-F5344CB8AC3E}">
        <p14:creationId xmlns:p14="http://schemas.microsoft.com/office/powerpoint/2010/main" xmlns="" val="22421447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RESSOURCES HUMAINES </a:t>
            </a: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2800" dirty="0" smtClean="0"/>
              <a:t>ET     </a:t>
            </a:r>
            <a:r>
              <a:rPr lang="fr-FR" sz="2800" dirty="0" smtClean="0">
                <a:solidFill>
                  <a:srgbClr val="FFC000"/>
                </a:solidFill>
              </a:rPr>
              <a:t>COMMUNICATION</a:t>
            </a:r>
            <a:endParaRPr lang="fr-FR" sz="2800" dirty="0">
              <a:solidFill>
                <a:srgbClr val="FFC000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700809"/>
            <a:ext cx="3780000" cy="2020345"/>
          </a:xfrm>
        </p:spPr>
      </p:pic>
      <p:sp>
        <p:nvSpPr>
          <p:cNvPr id="7" name="Rectangle 6"/>
          <p:cNvSpPr/>
          <p:nvPr/>
        </p:nvSpPr>
        <p:spPr>
          <a:xfrm>
            <a:off x="323528" y="1700808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La communication comprend la </a:t>
            </a:r>
            <a:r>
              <a:rPr lang="fr-F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externe </a:t>
            </a:r>
            <a:r>
              <a:rPr lang="fr-FR" sz="2400" dirty="0" smtClean="0"/>
              <a:t>et la </a:t>
            </a:r>
            <a:r>
              <a:rPr lang="fr-F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interne</a:t>
            </a:r>
            <a:r>
              <a:rPr lang="fr-FR" sz="2400" dirty="0" smtClean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53725" y="3068960"/>
            <a:ext cx="43622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Communiquer ce n’est pas simplement </a:t>
            </a:r>
            <a:r>
              <a:rPr lang="fr-F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informer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smtClean="0"/>
              <a:t>c’est aussi  : </a:t>
            </a:r>
          </a:p>
          <a:p>
            <a:pPr algn="just"/>
            <a:endParaRPr lang="fr-FR" sz="2400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expliquer 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entrainer l’adhésion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mobiliser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améliorer le climat social</a:t>
            </a:r>
          </a:p>
        </p:txBody>
      </p:sp>
    </p:spTree>
    <p:extLst>
      <p:ext uri="{BB962C8B-B14F-4D97-AF65-F5344CB8AC3E}">
        <p14:creationId xmlns:p14="http://schemas.microsoft.com/office/powerpoint/2010/main" xmlns="" val="34664159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37456" y="1960240"/>
            <a:ext cx="4038600" cy="2692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HORAIRES </a:t>
            </a:r>
            <a:r>
              <a:rPr lang="fr-FR" sz="2400" b="1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</a:rPr>
              <a:t>RH&amp;C : 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6H</a:t>
            </a:r>
            <a:endParaRPr lang="fr-FR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dirty="0">
                <a:solidFill>
                  <a:schemeClr val="tx1"/>
                </a:solidFill>
              </a:rPr>
              <a:t>AP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sz="3200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: 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2H</a:t>
            </a:r>
            <a:endParaRPr lang="fr-FR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3664" y="1960240"/>
            <a:ext cx="3826768" cy="3701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EXAMEN </a:t>
            </a:r>
          </a:p>
          <a:p>
            <a:pPr>
              <a:tabLst>
                <a:tab pos="3494088" algn="l"/>
              </a:tabLst>
            </a:pPr>
            <a:r>
              <a:rPr lang="fr-FR" dirty="0" smtClean="0">
                <a:solidFill>
                  <a:schemeClr val="tx1"/>
                </a:solidFill>
              </a:rPr>
              <a:t>Étude de cas	</a:t>
            </a:r>
          </a:p>
          <a:p>
            <a:pPr lvl="1">
              <a:tabLst>
                <a:tab pos="3494088" algn="l"/>
              </a:tabLst>
            </a:pP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Durée : 4h</a:t>
            </a:r>
          </a:p>
          <a:p>
            <a:pPr lvl="1">
              <a:tabLst>
                <a:tab pos="3494088" algn="l"/>
              </a:tabLst>
            </a:pP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 : 6</a:t>
            </a:r>
          </a:p>
          <a:p>
            <a:pPr marL="365760" lvl="1" indent="0">
              <a:buNone/>
              <a:tabLst>
                <a:tab pos="3494088" algn="l"/>
              </a:tabLst>
            </a:pPr>
            <a:endParaRPr lang="fr-FR" sz="2000" dirty="0" smtClean="0">
              <a:solidFill>
                <a:schemeClr val="tx1"/>
              </a:solidFill>
            </a:endParaRPr>
          </a:p>
          <a:p>
            <a:pPr>
              <a:tabLst>
                <a:tab pos="3494088" algn="l"/>
              </a:tabLst>
            </a:pPr>
            <a:r>
              <a:rPr lang="fr-FR" dirty="0">
                <a:solidFill>
                  <a:schemeClr val="tx1"/>
                </a:solidFill>
              </a:rPr>
              <a:t>Épreuve </a:t>
            </a:r>
            <a:r>
              <a:rPr lang="fr-FR" dirty="0" smtClean="0">
                <a:solidFill>
                  <a:schemeClr val="tx1"/>
                </a:solidFill>
              </a:rPr>
              <a:t>pratique</a:t>
            </a:r>
            <a:endParaRPr lang="fr-FR" sz="2000" dirty="0">
              <a:solidFill>
                <a:schemeClr val="tx1"/>
              </a:solidFill>
            </a:endParaRPr>
          </a:p>
          <a:p>
            <a:pPr lvl="1">
              <a:tabLst>
                <a:tab pos="3494088" algn="l"/>
              </a:tabLst>
            </a:pP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évaluée </a:t>
            </a:r>
            <a:r>
              <a:rPr lang="fr-F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cours 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d'année</a:t>
            </a:r>
          </a:p>
          <a:p>
            <a:pPr lvl="1">
              <a:tabLst>
                <a:tab pos="3494088" algn="l"/>
              </a:tabLst>
            </a:pP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  : 6</a:t>
            </a:r>
            <a:endParaRPr lang="fr-FR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699792" y="1205880"/>
            <a:ext cx="5714400" cy="56693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Horaire et examen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274638"/>
            <a:ext cx="8507288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Terminale :</a:t>
            </a:r>
          </a:p>
          <a:p>
            <a:r>
              <a:rPr lang="fr-FR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RESSOURCES HUMAINES   ET     COMMUNICATION</a:t>
            </a:r>
            <a:endParaRPr lang="fr-FR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9665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Appui et transversalité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dirty="0">
                <a:solidFill>
                  <a:schemeClr val="tx1"/>
                </a:solidFill>
              </a:rPr>
              <a:t>Le programme prend appui sur les enseignements de </a:t>
            </a:r>
            <a:r>
              <a:rPr lang="fr-FR" dirty="0">
                <a:solidFill>
                  <a:srgbClr val="FFC000"/>
                </a:solidFill>
              </a:rPr>
              <a:t>Sciences de gestion </a:t>
            </a:r>
            <a:r>
              <a:rPr lang="fr-FR" dirty="0">
                <a:solidFill>
                  <a:schemeClr val="tx1"/>
                </a:solidFill>
              </a:rPr>
              <a:t>et de </a:t>
            </a:r>
            <a:r>
              <a:rPr lang="fr-FR" dirty="0">
                <a:solidFill>
                  <a:srgbClr val="FFC000"/>
                </a:solidFill>
              </a:rPr>
              <a:t>Management des organisations</a:t>
            </a:r>
            <a:r>
              <a:rPr lang="fr-FR" dirty="0">
                <a:solidFill>
                  <a:schemeClr val="tx1"/>
                </a:solidFill>
              </a:rPr>
              <a:t> de la classe </a:t>
            </a:r>
            <a:r>
              <a:rPr lang="fr-FR" dirty="0" smtClean="0">
                <a:solidFill>
                  <a:schemeClr val="tx1"/>
                </a:solidFill>
              </a:rPr>
              <a:t>de première.</a:t>
            </a: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Il possède </a:t>
            </a:r>
            <a:r>
              <a:rPr lang="fr-FR" dirty="0">
                <a:solidFill>
                  <a:schemeClr val="tx1"/>
                </a:solidFill>
              </a:rPr>
              <a:t>une forte dimension </a:t>
            </a:r>
            <a:r>
              <a:rPr lang="fr-FR" dirty="0" smtClean="0">
                <a:solidFill>
                  <a:srgbClr val="FFC000"/>
                </a:solidFill>
              </a:rPr>
              <a:t>juridique </a:t>
            </a:r>
            <a:r>
              <a:rPr lang="fr-FR" dirty="0" smtClean="0">
                <a:solidFill>
                  <a:schemeClr val="tx1"/>
                </a:solidFill>
              </a:rPr>
              <a:t>en relation avec le programme de</a:t>
            </a:r>
            <a:r>
              <a:rPr lang="fr-FR" dirty="0" smtClean="0">
                <a:solidFill>
                  <a:srgbClr val="FFC000"/>
                </a:solidFill>
              </a:rPr>
              <a:t> droit de terminale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1761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Programme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76490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b="1" dirty="0">
                <a:solidFill>
                  <a:schemeClr val="tx1"/>
                </a:solidFill>
              </a:rPr>
              <a:t>Mobilisation/Motivation</a:t>
            </a:r>
            <a:endParaRPr lang="fr-FR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2400"/>
              </a:spcAft>
            </a:pPr>
            <a:r>
              <a:rPr lang="fr-FR" b="1" dirty="0" smtClean="0">
                <a:solidFill>
                  <a:schemeClr val="tx1"/>
                </a:solidFill>
              </a:rPr>
              <a:t>Compétences/Potentiel</a:t>
            </a:r>
          </a:p>
          <a:p>
            <a:pPr lvl="0" algn="just">
              <a:spcBef>
                <a:spcPts val="0"/>
              </a:spcBef>
              <a:spcAft>
                <a:spcPts val="2400"/>
              </a:spcAft>
            </a:pPr>
            <a:r>
              <a:rPr lang="fr-FR" b="1" dirty="0" smtClean="0">
                <a:solidFill>
                  <a:schemeClr val="tx1"/>
                </a:solidFill>
              </a:rPr>
              <a:t>Coordination/Coopération</a:t>
            </a:r>
            <a:endParaRPr lang="fr-FR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b="1" dirty="0" smtClean="0">
                <a:solidFill>
                  <a:schemeClr val="tx1"/>
                </a:solidFill>
              </a:rPr>
              <a:t>Cohésion/Conflits</a:t>
            </a:r>
            <a:endParaRPr lang="fr-FR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2400"/>
              </a:spcAft>
            </a:pPr>
            <a:endParaRPr lang="fr-FR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4360" y="2726700"/>
            <a:ext cx="184730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endParaRPr lang="fr-FR" sz="1100" b="1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0131" y="2931487"/>
            <a:ext cx="184731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endParaRPr lang="fr-FR" sz="1100" b="1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1196752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programme comprend quatre thèmes </a:t>
            </a:r>
            <a:r>
              <a:rPr lang="fr-F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2971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412776"/>
            <a:ext cx="87129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mobilisation</a:t>
            </a:r>
            <a:r>
              <a:rPr lang="fr-F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des ressources humaines consiste à :</a:t>
            </a:r>
          </a:p>
          <a:p>
            <a:pPr algn="just"/>
            <a:endParaRPr lang="fr-FR" sz="1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rassembler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ses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membres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afin… </a:t>
            </a:r>
            <a:endParaRPr lang="fr-F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qu’ils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conjuguent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leurs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énergies</a:t>
            </a:r>
          </a:p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		dans une logique de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005" y="620688"/>
            <a:ext cx="4179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Mobilisation/Motivation</a:t>
            </a:r>
            <a:endParaRPr lang="fr-FR" sz="2800" dirty="0"/>
          </a:p>
        </p:txBody>
      </p:sp>
      <p:sp>
        <p:nvSpPr>
          <p:cNvPr id="2" name="Rectangle 1"/>
          <p:cNvSpPr/>
          <p:nvPr/>
        </p:nvSpPr>
        <p:spPr>
          <a:xfrm>
            <a:off x="179512" y="4005064"/>
            <a:ext cx="87129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Arial" pitchFamily="34" charset="0"/>
                <a:cs typeface="Arial" pitchFamily="34" charset="0"/>
              </a:rPr>
              <a:t>Mobiliser ne suffit pas, encore faut-il que chacun soit </a:t>
            </a:r>
            <a:r>
              <a:rPr lang="fr-FR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motivé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motivation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dépend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différents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facteurs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fr-FR" sz="2000" b="1" dirty="0" smtClean="0">
                <a:latin typeface="Arial" pitchFamily="34" charset="0"/>
                <a:cs typeface="Arial" pitchFamily="34" charset="0"/>
              </a:rPr>
              <a:t>Ex :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000" dirty="0" smtClean="0">
                <a:latin typeface="Arial" pitchFamily="34" charset="0"/>
                <a:cs typeface="Arial" pitchFamily="34" charset="0"/>
              </a:rPr>
              <a:t>	le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cadre</a:t>
            </a: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et les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conditions de travail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tabLst>
                <a:tab pos="2157413" algn="l"/>
              </a:tabLst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	la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rémunération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tabLst>
                <a:tab pos="3224213" algn="l"/>
              </a:tabLst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communication interne…..</a:t>
            </a:r>
            <a:endParaRPr lang="fr-FR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79912" y="335699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C000"/>
                </a:solidFill>
              </a:rPr>
              <a:t>Mais…</a:t>
            </a:r>
            <a:endParaRPr lang="fr-FR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5259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uiExpand="1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73905" y="1818999"/>
            <a:ext cx="20393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Cadre juridique </a:t>
            </a:r>
            <a:endParaRPr lang="fr-FR" sz="2200" dirty="0"/>
          </a:p>
        </p:txBody>
      </p:sp>
      <p:sp>
        <p:nvSpPr>
          <p:cNvPr id="7" name="Rectangle 6"/>
          <p:cNvSpPr/>
          <p:nvPr/>
        </p:nvSpPr>
        <p:spPr>
          <a:xfrm>
            <a:off x="2922821" y="1798237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Aménagement du temps de travail </a:t>
            </a:r>
            <a:endParaRPr lang="fr-FR" sz="2200" dirty="0"/>
          </a:p>
        </p:txBody>
      </p:sp>
      <p:sp>
        <p:nvSpPr>
          <p:cNvPr id="9" name="Rectangle 8"/>
          <p:cNvSpPr/>
          <p:nvPr/>
        </p:nvSpPr>
        <p:spPr>
          <a:xfrm>
            <a:off x="6012160" y="692696"/>
            <a:ext cx="2425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conditions de travail 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32240" y="1803610"/>
            <a:ext cx="21194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Santé et sécurité </a:t>
            </a:r>
            <a:endParaRPr lang="fr-FR" sz="2200" dirty="0"/>
          </a:p>
        </p:txBody>
      </p:sp>
      <p:sp>
        <p:nvSpPr>
          <p:cNvPr id="11" name="Rectangle 10"/>
          <p:cNvSpPr/>
          <p:nvPr/>
        </p:nvSpPr>
        <p:spPr>
          <a:xfrm>
            <a:off x="850640" y="2586464"/>
            <a:ext cx="23707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accidents du travail</a:t>
            </a:r>
            <a:endParaRPr lang="fr-FR" sz="2200" dirty="0"/>
          </a:p>
        </p:txBody>
      </p:sp>
      <p:sp>
        <p:nvSpPr>
          <p:cNvPr id="12" name="Rectangle 11"/>
          <p:cNvSpPr/>
          <p:nvPr/>
        </p:nvSpPr>
        <p:spPr>
          <a:xfrm>
            <a:off x="5181600" y="1700808"/>
            <a:ext cx="12250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handicap</a:t>
            </a:r>
            <a:endParaRPr lang="fr-FR" sz="2200" dirty="0"/>
          </a:p>
        </p:txBody>
      </p:sp>
      <p:sp>
        <p:nvSpPr>
          <p:cNvPr id="13" name="Rectangle 12"/>
          <p:cNvSpPr/>
          <p:nvPr/>
        </p:nvSpPr>
        <p:spPr>
          <a:xfrm>
            <a:off x="5580112" y="2417186"/>
            <a:ext cx="30060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prstClr val="white"/>
                </a:solidFill>
              </a:rPr>
              <a:t>Responsabilité </a:t>
            </a:r>
            <a:r>
              <a:rPr lang="fr-FR" sz="2200" dirty="0" smtClean="0">
                <a:solidFill>
                  <a:prstClr val="white"/>
                </a:solidFill>
              </a:rPr>
              <a:t>Sociale.. </a:t>
            </a:r>
            <a:endParaRPr lang="fr-FR" sz="2200" dirty="0"/>
          </a:p>
        </p:txBody>
      </p:sp>
      <p:sp>
        <p:nvSpPr>
          <p:cNvPr id="15" name="Rectangle 14"/>
          <p:cNvSpPr/>
          <p:nvPr/>
        </p:nvSpPr>
        <p:spPr>
          <a:xfrm>
            <a:off x="2411760" y="3019599"/>
            <a:ext cx="4543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reconnaissance du travail par la rémunération 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81416" y="3405000"/>
            <a:ext cx="909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prstClr val="white"/>
                </a:solidFill>
              </a:rPr>
              <a:t>Primes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659315" y="3948746"/>
            <a:ext cx="1315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prstClr val="white"/>
                </a:solidFill>
              </a:rPr>
              <a:t>avantages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860032" y="3883695"/>
            <a:ext cx="39210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200" dirty="0">
                <a:solidFill>
                  <a:prstClr val="white"/>
                </a:solidFill>
              </a:rPr>
              <a:t>Intéressement, participation, </a:t>
            </a:r>
            <a:endParaRPr lang="fr-FR" sz="2200" dirty="0" smtClean="0">
              <a:solidFill>
                <a:prstClr val="white"/>
              </a:solidFill>
            </a:endParaRPr>
          </a:p>
          <a:p>
            <a:pPr lvl="0" algn="ctr"/>
            <a:r>
              <a:rPr lang="fr-FR" sz="2200" dirty="0">
                <a:solidFill>
                  <a:prstClr val="white"/>
                </a:solidFill>
              </a:rPr>
              <a:t> </a:t>
            </a:r>
            <a:r>
              <a:rPr lang="fr-FR" sz="2200" dirty="0" smtClean="0">
                <a:solidFill>
                  <a:prstClr val="white"/>
                </a:solidFill>
              </a:rPr>
              <a:t> épargne salariale...</a:t>
            </a:r>
            <a:endParaRPr lang="fr-FR" sz="22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72230" y="5662409"/>
            <a:ext cx="29650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/>
              <a:t> </a:t>
            </a:r>
            <a:r>
              <a:rPr lang="fr-FR" sz="2200" dirty="0" smtClean="0"/>
              <a:t>Animation d’équipes..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90798" y="4675783"/>
            <a:ext cx="41414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communication au service de la mobilisation 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3568" y="5593463"/>
            <a:ext cx="35598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200" dirty="0">
                <a:solidFill>
                  <a:prstClr val="white"/>
                </a:solidFill>
              </a:rPr>
              <a:t>Communication interne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2005" y="620688"/>
            <a:ext cx="4179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Mobilisation/Motivation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8730703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heme/theme1.xml><?xml version="1.0" encoding="utf-8"?>
<a:theme xmlns:a="http://schemas.openxmlformats.org/drawingml/2006/main" name="Mailles">
  <a:themeElements>
    <a:clrScheme name="Mailles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ille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574</TotalTime>
  <Words>830</Words>
  <Application>Microsoft Macintosh PowerPoint</Application>
  <PresentationFormat>Affichage à l'écran (4:3)</PresentationFormat>
  <Paragraphs>205</Paragraphs>
  <Slides>23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Mailles</vt:lpstr>
      <vt:lpstr> Spécialité : RESSOURCES HUMAINES ET COMMUNICATION</vt:lpstr>
      <vt:lpstr>RESSOURCES HUMAINES</vt:lpstr>
      <vt:lpstr>RESSOURCES HUMAINES   ET     COMMUNICATION</vt:lpstr>
      <vt:lpstr>RESSOURCES HUMAINES   ET     COMMUNICATION</vt:lpstr>
      <vt:lpstr>Horaire et examen</vt:lpstr>
      <vt:lpstr>Appui et transversalité</vt:lpstr>
      <vt:lpstr>Programme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Le Post Bac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Spécialité : RESSOURCES HUMAINES ET COMMUNICATION</dc:title>
  <dc:creator>giraud</dc:creator>
  <cp:lastModifiedBy>chernikhm</cp:lastModifiedBy>
  <cp:revision>48</cp:revision>
  <dcterms:created xsi:type="dcterms:W3CDTF">2013-01-27T10:23:03Z</dcterms:created>
  <dcterms:modified xsi:type="dcterms:W3CDTF">2016-05-12T13:27:30Z</dcterms:modified>
</cp:coreProperties>
</file>